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  <p:sldId id="259" r:id="rId6"/>
    <p:sldId id="260" r:id="rId7"/>
    <p:sldId id="262" r:id="rId8"/>
    <p:sldId id="263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Methodisch handelen Deel 3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Les </a:t>
            </a:r>
            <a:r>
              <a:rPr lang="nl-NL" dirty="0" smtClean="0"/>
              <a:t>3, </a:t>
            </a:r>
            <a:r>
              <a:rPr lang="nl-NL" dirty="0" smtClean="0"/>
              <a:t>Reflecteren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5132" y="3580176"/>
            <a:ext cx="4464776" cy="2645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68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Reflecteren als kwaliteitszorg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32411"/>
            <a:ext cx="9185123" cy="5525589"/>
          </a:xfrm>
        </p:spPr>
        <p:txBody>
          <a:bodyPr>
            <a:normAutofit/>
          </a:bodyPr>
          <a:lstStyle/>
          <a:p>
            <a:r>
              <a:rPr lang="nl-NL" dirty="0" smtClean="0"/>
              <a:t>Reflecteren kun je ook met je collega’s doen op je stage</a:t>
            </a:r>
          </a:p>
          <a:p>
            <a:r>
              <a:rPr lang="nl-NL" dirty="0" smtClean="0"/>
              <a:t>Doel is altijd: </a:t>
            </a:r>
          </a:p>
          <a:p>
            <a:pPr>
              <a:buFontTx/>
              <a:buChar char="-"/>
            </a:pPr>
            <a:r>
              <a:rPr lang="nl-NL" dirty="0" smtClean="0"/>
              <a:t>kwaliteit verhogen</a:t>
            </a:r>
          </a:p>
          <a:p>
            <a:pPr>
              <a:buFontTx/>
              <a:buChar char="-"/>
            </a:pPr>
            <a:r>
              <a:rPr lang="nl-NL" dirty="0" smtClean="0"/>
              <a:t>Meer handelingsopties (handelingsalternatieven) ontwikkelen </a:t>
            </a:r>
          </a:p>
          <a:p>
            <a:r>
              <a:rPr lang="nl-NL" dirty="0" smtClean="0"/>
              <a:t>Vaak reflecteer je met mensen vanuit verschillende disciplines</a:t>
            </a:r>
          </a:p>
          <a:p>
            <a:r>
              <a:rPr lang="nl-NL" dirty="0" smtClean="0"/>
              <a:t>Wat zijn voorbeelden van disciplines in de welzijnssector?</a:t>
            </a:r>
          </a:p>
          <a:p>
            <a:pPr>
              <a:buFontTx/>
              <a:buChar char="-"/>
            </a:pPr>
            <a:r>
              <a:rPr lang="nl-NL" dirty="0" smtClean="0"/>
              <a:t>Psycholoog</a:t>
            </a:r>
          </a:p>
          <a:p>
            <a:pPr>
              <a:buFontTx/>
              <a:buChar char="-"/>
            </a:pPr>
            <a:r>
              <a:rPr lang="nl-NL" dirty="0" smtClean="0"/>
              <a:t>Medewerker dagbestedingslocatie en/of wonen</a:t>
            </a:r>
          </a:p>
          <a:p>
            <a:pPr>
              <a:buFontTx/>
              <a:buChar char="-"/>
            </a:pPr>
            <a:r>
              <a:rPr lang="nl-NL" dirty="0" smtClean="0"/>
              <a:t>Gedragsdeskundige</a:t>
            </a:r>
          </a:p>
          <a:p>
            <a:r>
              <a:rPr lang="nl-NL" dirty="0" smtClean="0"/>
              <a:t>Vanuit verschillende invalshoeken kijk je dan naar je handelingswijze rond de omgang met de cliënt. </a:t>
            </a:r>
          </a:p>
          <a:p>
            <a:r>
              <a:rPr lang="nl-NL" dirty="0" smtClean="0"/>
              <a:t>Praktijkvoorbeeld: Peter eet moeilijk in de leefgroep, waaraan ligt dat?</a:t>
            </a:r>
          </a:p>
          <a:p>
            <a:endParaRPr lang="nl-NL" dirty="0" smtClean="0"/>
          </a:p>
          <a:p>
            <a:endParaRPr lang="nl-NL" dirty="0" smtClean="0"/>
          </a:p>
          <a:p>
            <a:pPr>
              <a:buFontTx/>
              <a:buChar char="-"/>
            </a:pPr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2074" y="5429250"/>
            <a:ext cx="3209925" cy="1428750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5227" y="0"/>
            <a:ext cx="3206772" cy="239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925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Casusbespreking (werkwijze)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5588000"/>
          </a:xfrm>
        </p:spPr>
        <p:txBody>
          <a:bodyPr/>
          <a:lstStyle/>
          <a:p>
            <a:r>
              <a:rPr lang="nl-NL" dirty="0" smtClean="0"/>
              <a:t>Elke aanwezige (van het team) brengt een casus in</a:t>
            </a:r>
          </a:p>
          <a:p>
            <a:r>
              <a:rPr lang="nl-NL" dirty="0" smtClean="0"/>
              <a:t>De groep kiest daaruit een te bespreken casus</a:t>
            </a:r>
          </a:p>
          <a:p>
            <a:r>
              <a:rPr lang="nl-NL" dirty="0" smtClean="0"/>
              <a:t>Inbrenger bespreekt de casus (zonder de uitgevoerde handelingswijze)</a:t>
            </a:r>
          </a:p>
          <a:p>
            <a:r>
              <a:rPr lang="nl-NL" dirty="0" smtClean="0"/>
              <a:t>Groep bespreekt handelingsopties (incl. voor- en nadelen)</a:t>
            </a:r>
          </a:p>
          <a:p>
            <a:pPr marL="0" indent="0">
              <a:buNone/>
            </a:pPr>
            <a:r>
              <a:rPr lang="nl-NL" dirty="0" smtClean="0"/>
              <a:t>*Is de groep hiervoor té groot, vorm dan </a:t>
            </a:r>
            <a:r>
              <a:rPr lang="nl-NL" u="sng" dirty="0" smtClean="0"/>
              <a:t>subgroepen</a:t>
            </a:r>
          </a:p>
          <a:p>
            <a:r>
              <a:rPr lang="nl-NL" dirty="0" smtClean="0"/>
              <a:t>Inbrenger van de casus hoort de geopperde handelingswijzen aan</a:t>
            </a:r>
          </a:p>
          <a:p>
            <a:r>
              <a:rPr lang="nl-NL" dirty="0" smtClean="0"/>
              <a:t>Inbrenger reageert op de geschetste mogelijkheden</a:t>
            </a:r>
          </a:p>
          <a:p>
            <a:r>
              <a:rPr lang="nl-NL" dirty="0" smtClean="0"/>
              <a:t>Inbrenger vertelt hoe hij zelf gereageerd heeft</a:t>
            </a:r>
          </a:p>
          <a:p>
            <a:r>
              <a:rPr lang="nl-NL" dirty="0" smtClean="0"/>
              <a:t>Inbrenger vertelt hoe hij de volgende keer zou handelen 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9703" y="3682253"/>
            <a:ext cx="4772297" cy="317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3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9749"/>
          </a:xfrm>
        </p:spPr>
        <p:txBody>
          <a:bodyPr/>
          <a:lstStyle/>
          <a:p>
            <a:r>
              <a:rPr lang="nl-NL" dirty="0" smtClean="0"/>
              <a:t>STARRT-methode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19349"/>
            <a:ext cx="8596668" cy="3880773"/>
          </a:xfrm>
        </p:spPr>
        <p:txBody>
          <a:bodyPr>
            <a:normAutofit/>
          </a:bodyPr>
          <a:lstStyle/>
          <a:p>
            <a:r>
              <a:rPr lang="nl-NL" dirty="0" smtClean="0"/>
              <a:t>Je gaat uit van ‘een’ situatie</a:t>
            </a:r>
          </a:p>
          <a:p>
            <a:r>
              <a:rPr lang="nl-NL" dirty="0" smtClean="0"/>
              <a:t>Uitstapje met je cliënten of kinderen naar de dierentuin</a:t>
            </a:r>
          </a:p>
          <a:p>
            <a:r>
              <a:rPr lang="nl-NL" dirty="0" smtClean="0"/>
              <a:t>Daarbij heb je altijd:</a:t>
            </a:r>
          </a:p>
          <a:p>
            <a:pPr>
              <a:buFontTx/>
              <a:buChar char="-"/>
            </a:pPr>
            <a:r>
              <a:rPr lang="nl-NL" dirty="0" smtClean="0"/>
              <a:t>Een ‘taak’ (lunchpakketjes verzorgen)</a:t>
            </a:r>
          </a:p>
          <a:p>
            <a:pPr>
              <a:buFontTx/>
              <a:buChar char="-"/>
            </a:pPr>
            <a:r>
              <a:rPr lang="nl-NL" dirty="0" smtClean="0"/>
              <a:t>Met bijbehorende ‘acties’</a:t>
            </a:r>
          </a:p>
          <a:p>
            <a:pPr>
              <a:buFontTx/>
              <a:buChar char="-"/>
            </a:pPr>
            <a:r>
              <a:rPr lang="nl-NL" dirty="0" smtClean="0"/>
              <a:t>Er is dan een ‘resultaat’ </a:t>
            </a:r>
          </a:p>
          <a:p>
            <a:pPr>
              <a:buFontTx/>
              <a:buChar char="-"/>
            </a:pPr>
            <a:r>
              <a:rPr lang="nl-NL" dirty="0" smtClean="0"/>
              <a:t>Hierop ga je ‘reflecteren’</a:t>
            </a:r>
          </a:p>
          <a:p>
            <a:pPr>
              <a:buFontTx/>
              <a:buChar char="-"/>
            </a:pPr>
            <a:r>
              <a:rPr lang="nl-NL" dirty="0" smtClean="0"/>
              <a:t>Nieuw (alternatief gedrag) die uit de reflectie naar voren komt noemen we de ‘transfer’</a:t>
            </a:r>
            <a:endParaRPr lang="nl-NL" dirty="0" smtClean="0"/>
          </a:p>
          <a:p>
            <a:r>
              <a:rPr lang="nl-NL" dirty="0" smtClean="0"/>
              <a:t>We </a:t>
            </a:r>
            <a:r>
              <a:rPr lang="nl-NL" dirty="0" smtClean="0"/>
              <a:t>gaan </a:t>
            </a:r>
            <a:r>
              <a:rPr lang="nl-NL" dirty="0" smtClean="0"/>
              <a:t>de ‘STARRT-elementen)</a:t>
            </a:r>
            <a:r>
              <a:rPr lang="nl-NL" dirty="0" smtClean="0"/>
              <a:t> stap-voor-stap </a:t>
            </a:r>
            <a:r>
              <a:rPr lang="nl-NL" dirty="0" smtClean="0"/>
              <a:t>met elkaar bij langs</a:t>
            </a:r>
          </a:p>
          <a:p>
            <a:endParaRPr lang="nl-NL" dirty="0" smtClean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0586" y="0"/>
            <a:ext cx="4791414" cy="3148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360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598"/>
            <a:ext cx="8596668" cy="1193075"/>
          </a:xfrm>
        </p:spPr>
        <p:txBody>
          <a:bodyPr>
            <a:normAutofit/>
          </a:bodyPr>
          <a:lstStyle/>
          <a:p>
            <a:r>
              <a:rPr lang="nl-NL" dirty="0" smtClean="0"/>
              <a:t>Globale w</a:t>
            </a:r>
            <a:r>
              <a:rPr lang="nl-NL" dirty="0" smtClean="0"/>
              <a:t>erkwijze STARRT:</a:t>
            </a:r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06135"/>
            <a:ext cx="8596668" cy="5913122"/>
          </a:xfrm>
        </p:spPr>
        <p:txBody>
          <a:bodyPr>
            <a:normAutofit/>
          </a:bodyPr>
          <a:lstStyle/>
          <a:p>
            <a:r>
              <a:rPr lang="nl-NL" u="sng" dirty="0" smtClean="0"/>
              <a:t>Situatie:</a:t>
            </a:r>
          </a:p>
          <a:p>
            <a:pPr>
              <a:buFontTx/>
              <a:buChar char="-"/>
            </a:pPr>
            <a:r>
              <a:rPr lang="nl-NL" dirty="0" smtClean="0"/>
              <a:t>Wat </a:t>
            </a:r>
            <a:r>
              <a:rPr lang="nl-NL" dirty="0"/>
              <a:t>is er </a:t>
            </a:r>
            <a:r>
              <a:rPr lang="nl-NL" dirty="0" smtClean="0"/>
              <a:t>gebeurd (+aanleiding)?</a:t>
            </a:r>
          </a:p>
          <a:p>
            <a:pPr>
              <a:buFontTx/>
              <a:buChar char="-"/>
            </a:pPr>
            <a:r>
              <a:rPr lang="nl-NL" dirty="0" smtClean="0"/>
              <a:t>Wie </a:t>
            </a:r>
            <a:r>
              <a:rPr lang="nl-NL" dirty="0"/>
              <a:t>waren </a:t>
            </a:r>
            <a:r>
              <a:rPr lang="nl-NL" dirty="0" smtClean="0"/>
              <a:t>er bij de situatie betrokken (geen namen maar context) bijvoorbeeld twee </a:t>
            </a:r>
            <a:r>
              <a:rPr lang="nl-NL" dirty="0" smtClean="0"/>
              <a:t>collega’s/vrienden?</a:t>
            </a:r>
          </a:p>
          <a:p>
            <a:pPr>
              <a:buFontTx/>
              <a:buChar char="-"/>
            </a:pPr>
            <a:r>
              <a:rPr lang="nl-NL" dirty="0" smtClean="0"/>
              <a:t>Waar </a:t>
            </a:r>
            <a:r>
              <a:rPr lang="nl-NL" dirty="0"/>
              <a:t>speelde het zich af</a:t>
            </a:r>
            <a:r>
              <a:rPr lang="nl-NL" dirty="0" smtClean="0"/>
              <a:t>?</a:t>
            </a:r>
          </a:p>
          <a:p>
            <a:r>
              <a:rPr lang="nl-NL" u="sng" dirty="0" smtClean="0"/>
              <a:t>Taak:</a:t>
            </a:r>
          </a:p>
          <a:p>
            <a:pPr>
              <a:buFontTx/>
              <a:buChar char="-"/>
            </a:pPr>
            <a:r>
              <a:rPr lang="nl-NL" dirty="0" smtClean="0"/>
              <a:t>Wat </a:t>
            </a:r>
            <a:r>
              <a:rPr lang="nl-NL" dirty="0"/>
              <a:t>was jouw taak in de </a:t>
            </a:r>
            <a:r>
              <a:rPr lang="nl-NL" dirty="0" smtClean="0"/>
              <a:t>situatie?</a:t>
            </a:r>
          </a:p>
          <a:p>
            <a:pPr>
              <a:buFontTx/>
              <a:buChar char="-"/>
            </a:pPr>
            <a:r>
              <a:rPr lang="nl-NL" dirty="0" smtClean="0"/>
              <a:t>Welke </a:t>
            </a:r>
            <a:r>
              <a:rPr lang="nl-NL" dirty="0"/>
              <a:t>verantwoordelijkheid had </a:t>
            </a:r>
            <a:r>
              <a:rPr lang="nl-NL" dirty="0" smtClean="0"/>
              <a:t>je?</a:t>
            </a:r>
          </a:p>
          <a:p>
            <a:pPr>
              <a:buFontTx/>
              <a:buChar char="-"/>
            </a:pPr>
            <a:r>
              <a:rPr lang="nl-NL" dirty="0" smtClean="0"/>
              <a:t>Wat </a:t>
            </a:r>
            <a:r>
              <a:rPr lang="nl-NL" dirty="0"/>
              <a:t>werd er in die situatie van je verwacht</a:t>
            </a:r>
            <a:r>
              <a:rPr lang="nl-NL" dirty="0" smtClean="0"/>
              <a:t>?</a:t>
            </a:r>
          </a:p>
          <a:p>
            <a:r>
              <a:rPr lang="nl-NL" u="sng" dirty="0" smtClean="0"/>
              <a:t>Actie</a:t>
            </a:r>
          </a:p>
          <a:p>
            <a:pPr>
              <a:buFontTx/>
              <a:buChar char="-"/>
            </a:pPr>
            <a:r>
              <a:rPr lang="nl-NL" dirty="0" smtClean="0"/>
              <a:t>Wat </a:t>
            </a:r>
            <a:r>
              <a:rPr lang="nl-NL" dirty="0"/>
              <a:t>heb je wérkelijk </a:t>
            </a:r>
            <a:r>
              <a:rPr lang="nl-NL" dirty="0" smtClean="0"/>
              <a:t>gedaan?</a:t>
            </a:r>
          </a:p>
          <a:p>
            <a:pPr>
              <a:buFontTx/>
              <a:buChar char="-"/>
            </a:pPr>
            <a:r>
              <a:rPr lang="nl-NL" dirty="0" smtClean="0"/>
              <a:t>Hóe </a:t>
            </a:r>
            <a:r>
              <a:rPr lang="nl-NL" dirty="0"/>
              <a:t>heb je het </a:t>
            </a:r>
            <a:r>
              <a:rPr lang="nl-NL" dirty="0" smtClean="0"/>
              <a:t>aangepakt?</a:t>
            </a:r>
          </a:p>
          <a:p>
            <a:pPr>
              <a:buFontTx/>
              <a:buChar char="-"/>
            </a:pPr>
            <a:r>
              <a:rPr lang="nl-NL" dirty="0" smtClean="0"/>
              <a:t>Wat </a:t>
            </a:r>
            <a:r>
              <a:rPr lang="nl-NL" dirty="0"/>
              <a:t>was precies jouw aandeel of inbreng</a:t>
            </a:r>
            <a:r>
              <a:rPr lang="nl-NL" dirty="0" smtClean="0"/>
              <a:t>?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4547" y="4586660"/>
            <a:ext cx="4107453" cy="227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779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8126"/>
          </a:xfrm>
        </p:spPr>
        <p:txBody>
          <a:bodyPr>
            <a:normAutofit fontScale="90000"/>
          </a:bodyPr>
          <a:lstStyle/>
          <a:p>
            <a:r>
              <a:rPr lang="nl-NL" dirty="0"/>
              <a:t/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757646"/>
            <a:ext cx="8596668" cy="6100354"/>
          </a:xfrm>
        </p:spPr>
        <p:txBody>
          <a:bodyPr>
            <a:normAutofit/>
          </a:bodyPr>
          <a:lstStyle/>
          <a:p>
            <a:r>
              <a:rPr lang="nl-NL" u="sng" dirty="0"/>
              <a:t>Resultaat</a:t>
            </a:r>
          </a:p>
          <a:p>
            <a:pPr>
              <a:buFontTx/>
              <a:buChar char="-"/>
            </a:pPr>
            <a:r>
              <a:rPr lang="nl-NL" dirty="0"/>
              <a:t>Wat betekende jouw handelen voor jou, de </a:t>
            </a:r>
            <a:r>
              <a:rPr lang="nl-NL" dirty="0" smtClean="0"/>
              <a:t>cliënt </a:t>
            </a:r>
            <a:r>
              <a:rPr lang="nl-NL" dirty="0"/>
              <a:t>en andere betrokkenen?</a:t>
            </a:r>
          </a:p>
          <a:p>
            <a:pPr>
              <a:buFontTx/>
              <a:buChar char="-"/>
            </a:pPr>
            <a:r>
              <a:rPr lang="nl-NL" dirty="0"/>
              <a:t>Wat was het resultaat?</a:t>
            </a:r>
          </a:p>
          <a:p>
            <a:pPr>
              <a:buFontTx/>
              <a:buChar char="-"/>
            </a:pPr>
            <a:r>
              <a:rPr lang="nl-NL" dirty="0"/>
              <a:t>Was dat voor jou het gewenste resultaat?</a:t>
            </a:r>
          </a:p>
          <a:p>
            <a:r>
              <a:rPr lang="nl-NL" u="sng" dirty="0"/>
              <a:t>Reflectie</a:t>
            </a:r>
          </a:p>
          <a:p>
            <a:pPr>
              <a:buFontTx/>
              <a:buChar char="-"/>
            </a:pPr>
            <a:r>
              <a:rPr lang="nl-NL" dirty="0"/>
              <a:t>Had je kunnen voorzien dat er bepaalde dingen zouden gebeuren?</a:t>
            </a:r>
          </a:p>
          <a:p>
            <a:pPr>
              <a:buFontTx/>
              <a:buChar char="-"/>
            </a:pPr>
            <a:r>
              <a:rPr lang="nl-NL" dirty="0"/>
              <a:t>Hoe voelde je je bij het resultaat van je handelen?</a:t>
            </a:r>
          </a:p>
          <a:p>
            <a:r>
              <a:rPr lang="nl-NL" u="sng" dirty="0"/>
              <a:t>Transfer</a:t>
            </a:r>
          </a:p>
          <a:p>
            <a:pPr>
              <a:buFontTx/>
              <a:buChar char="-"/>
            </a:pPr>
            <a:r>
              <a:rPr lang="nl-NL" dirty="0"/>
              <a:t>Wat betekent het resultaat voor jouw handelen voor de volgende keer?</a:t>
            </a:r>
          </a:p>
          <a:p>
            <a:pPr>
              <a:buFontTx/>
              <a:buChar char="-"/>
            </a:pPr>
            <a:r>
              <a:rPr lang="nl-NL" dirty="0"/>
              <a:t>Welke (</a:t>
            </a:r>
            <a:r>
              <a:rPr lang="nl-NL" dirty="0" err="1"/>
              <a:t>handelings</a:t>
            </a:r>
            <a:r>
              <a:rPr lang="nl-NL" dirty="0"/>
              <a:t>)opties heb je dan?</a:t>
            </a:r>
          </a:p>
          <a:p>
            <a:pPr>
              <a:buFontTx/>
              <a:buChar char="-"/>
            </a:pPr>
            <a:r>
              <a:rPr lang="nl-NL" dirty="0"/>
              <a:t>Wat zijn daarvan de voor- en nadelen?</a:t>
            </a:r>
          </a:p>
          <a:p>
            <a:pPr>
              <a:buFontTx/>
              <a:buChar char="-"/>
            </a:pPr>
            <a:r>
              <a:rPr lang="nl-NL" dirty="0"/>
              <a:t>Welke kies je?</a:t>
            </a:r>
          </a:p>
          <a:p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1692" y="4480561"/>
            <a:ext cx="4220308" cy="237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095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36" y="4063311"/>
            <a:ext cx="3448594" cy="291151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590072" cy="722811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Opdracht: Reflecteer op een situatie met STARRT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27908"/>
            <a:ext cx="9459443" cy="5342709"/>
          </a:xfrm>
        </p:spPr>
        <p:txBody>
          <a:bodyPr/>
          <a:lstStyle/>
          <a:p>
            <a:r>
              <a:rPr lang="nl-NL" dirty="0" smtClean="0"/>
              <a:t>Bedenk een gebeurtenis/situatie waarin </a:t>
            </a:r>
            <a:r>
              <a:rPr lang="nl-NL" dirty="0"/>
              <a:t>iets gebeurde dat een probleem opleverde waar je </a:t>
            </a:r>
            <a:r>
              <a:rPr lang="nl-NL" dirty="0" smtClean="0"/>
              <a:t>als persoon </a:t>
            </a:r>
            <a:r>
              <a:rPr lang="nl-NL" dirty="0"/>
              <a:t>niet direct </a:t>
            </a:r>
            <a:r>
              <a:rPr lang="nl-NL" dirty="0" smtClean="0"/>
              <a:t>uitkwam. </a:t>
            </a:r>
          </a:p>
          <a:p>
            <a:r>
              <a:rPr lang="nl-NL" dirty="0" smtClean="0"/>
              <a:t>Of </a:t>
            </a:r>
            <a:r>
              <a:rPr lang="nl-NL" dirty="0"/>
              <a:t>misschien was het juist een gebeurtenis waarbij je iets </a:t>
            </a:r>
            <a:r>
              <a:rPr lang="nl-NL" dirty="0" smtClean="0"/>
              <a:t>deed dat </a:t>
            </a:r>
            <a:r>
              <a:rPr lang="nl-NL" dirty="0"/>
              <a:t>je normaal niet </a:t>
            </a:r>
            <a:r>
              <a:rPr lang="nl-NL" dirty="0" smtClean="0"/>
              <a:t>doet. </a:t>
            </a:r>
          </a:p>
          <a:p>
            <a:r>
              <a:rPr lang="nl-NL" dirty="0" smtClean="0"/>
              <a:t>Dat </a:t>
            </a:r>
            <a:r>
              <a:rPr lang="nl-NL" dirty="0"/>
              <a:t>wat je deed pakte misschien goed uit of </a:t>
            </a:r>
            <a:r>
              <a:rPr lang="nl-NL" dirty="0" smtClean="0"/>
              <a:t>het zorgde er juist voor dat </a:t>
            </a:r>
            <a:r>
              <a:rPr lang="nl-NL" dirty="0"/>
              <a:t>er iets helemaal mis ging. </a:t>
            </a:r>
            <a:endParaRPr lang="nl-NL" dirty="0" smtClean="0"/>
          </a:p>
          <a:p>
            <a:r>
              <a:rPr lang="nl-NL" dirty="0" smtClean="0"/>
              <a:t>Dit </a:t>
            </a:r>
            <a:r>
              <a:rPr lang="nl-NL" dirty="0"/>
              <a:t>kan een situatie op school zijn, maar ook </a:t>
            </a:r>
            <a:r>
              <a:rPr lang="nl-NL" dirty="0" smtClean="0"/>
              <a:t>uit je dagelijks leven (op je werk bijv.)</a:t>
            </a:r>
          </a:p>
          <a:p>
            <a:r>
              <a:rPr lang="nl-NL" dirty="0" smtClean="0"/>
              <a:t>Gebruik bij deze opdracht het bestandje </a:t>
            </a:r>
            <a:r>
              <a:rPr lang="nl-NL" dirty="0" smtClean="0"/>
              <a:t>dat in de wiki </a:t>
            </a:r>
            <a:r>
              <a:rPr lang="nl-NL" dirty="0" smtClean="0"/>
              <a:t>staat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5270" y="4185922"/>
            <a:ext cx="4006730" cy="2666296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923" y="3966629"/>
            <a:ext cx="3449561" cy="2583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959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C7D7CBF8D5594CA3EABCC0E0169620" ma:contentTypeVersion="10" ma:contentTypeDescription="Een nieuw document maken." ma:contentTypeScope="" ma:versionID="d7fb8ae9b96a9cdb82831b9846d4c9dc">
  <xsd:schema xmlns:xsd="http://www.w3.org/2001/XMLSchema" xmlns:xs="http://www.w3.org/2001/XMLSchema" xmlns:p="http://schemas.microsoft.com/office/2006/metadata/properties" xmlns:ns3="1f671bd0-527c-4d2a-98b8-6946169f1e35" xmlns:ns4="7b9f8bbe-82d2-46a4-909f-9c23c02db697" targetNamespace="http://schemas.microsoft.com/office/2006/metadata/properties" ma:root="true" ma:fieldsID="44df13006c4d1b8710a8bdf93e72db5d" ns3:_="" ns4:_="">
    <xsd:import namespace="1f671bd0-527c-4d2a-98b8-6946169f1e35"/>
    <xsd:import namespace="7b9f8bbe-82d2-46a4-909f-9c23c02db69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71bd0-527c-4d2a-98b8-6946169f1e3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9f8bbe-82d2-46a4-909f-9c23c02db69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E14B074-A3F8-489D-8427-5F7283CF47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671bd0-527c-4d2a-98b8-6946169f1e35"/>
    <ds:schemaRef ds:uri="7b9f8bbe-82d2-46a4-909f-9c23c02db6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8DA1F27-016C-4380-A88B-1D2BF76222C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AC51D3-D327-4EA5-A7C8-BFF8EBA8B506}">
  <ds:schemaRefs>
    <ds:schemaRef ds:uri="http://purl.org/dc/elements/1.1/"/>
    <ds:schemaRef ds:uri="http://schemas.microsoft.com/office/2006/metadata/properties"/>
    <ds:schemaRef ds:uri="1f671bd0-527c-4d2a-98b8-6946169f1e3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7b9f8bbe-82d2-46a4-909f-9c23c02db69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58</TotalTime>
  <Words>508</Words>
  <Application>Microsoft Office PowerPoint</Application>
  <PresentationFormat>Breedbeeld</PresentationFormat>
  <Paragraphs>73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Methodisch handelen Deel 3</vt:lpstr>
      <vt:lpstr>Reflecteren als kwaliteitszorg</vt:lpstr>
      <vt:lpstr>Casusbespreking (werkwijze)</vt:lpstr>
      <vt:lpstr>STARRT-methode</vt:lpstr>
      <vt:lpstr>Globale werkwijze STARRT: </vt:lpstr>
      <vt:lpstr> </vt:lpstr>
      <vt:lpstr>Opdracht: Reflecteer op een situatie met STARRT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Methodisch handelen Deel 3</dc:title>
  <dc:creator>Simon Poelman</dc:creator>
  <cp:lastModifiedBy>Simon Poelman</cp:lastModifiedBy>
  <cp:revision>6</cp:revision>
  <dcterms:created xsi:type="dcterms:W3CDTF">2020-03-06T15:08:00Z</dcterms:created>
  <dcterms:modified xsi:type="dcterms:W3CDTF">2020-03-06T16:06:52Z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0x01010002C7D7CBF8D5594CA3EABCC0E0169620</vt:lpwstr>
  </property>
</Properties>
</file>